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9"/>
  </p:notesMasterIdLst>
  <p:sldIdLst>
    <p:sldId id="265" r:id="rId2"/>
    <p:sldId id="386" r:id="rId3"/>
    <p:sldId id="350" r:id="rId4"/>
    <p:sldId id="371" r:id="rId5"/>
    <p:sldId id="372" r:id="rId6"/>
    <p:sldId id="373" r:id="rId7"/>
    <p:sldId id="374" r:id="rId8"/>
    <p:sldId id="375" r:id="rId9"/>
    <p:sldId id="376" r:id="rId10"/>
    <p:sldId id="377" r:id="rId11"/>
    <p:sldId id="378" r:id="rId12"/>
    <p:sldId id="379" r:id="rId13"/>
    <p:sldId id="380" r:id="rId14"/>
    <p:sldId id="381" r:id="rId15"/>
    <p:sldId id="382" r:id="rId16"/>
    <p:sldId id="383" r:id="rId17"/>
    <p:sldId id="38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2C1B3-DEEC-41AF-8C01-2D265A39D682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7307F-7235-4402-B505-8EF6412E38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084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7307F-7235-4402-B505-8EF6412E383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046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Овал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Овал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070" y="662736"/>
            <a:ext cx="1193347" cy="115515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276" y="608639"/>
            <a:ext cx="1259740" cy="122015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1440807" y="382138"/>
            <a:ext cx="93026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ҚАЗАҚСТАН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РЕСПУБЛИКАСЫ БІЛІМ ЖӘНЕ ҒЫЛЫМ МИНИСТІРЛІГІ</a:t>
            </a:r>
            <a:br>
              <a:rPr lang="kk-KZ" b="1" dirty="0">
                <a:latin typeface="Times New Roman" pitchFamily="18" charset="0"/>
                <a:cs typeface="Times New Roman" pitchFamily="18" charset="0"/>
              </a:rPr>
            </a:br>
            <a:r>
              <a:rPr lang="kk-KZ" b="1" dirty="0">
                <a:latin typeface="Times New Roman" pitchFamily="18" charset="0"/>
                <a:cs typeface="Times New Roman" pitchFamily="18" charset="0"/>
              </a:rPr>
              <a:t>ӘЛ-ФАРАБИ АТЫНДАҒЫ ҚАЗАҚ ҰЛТТЫҚ УНИВЕРСИТЕТІ</a:t>
            </a:r>
            <a:br>
              <a:rPr lang="kk-KZ" b="1" dirty="0">
                <a:latin typeface="Times New Roman" pitchFamily="18" charset="0"/>
                <a:cs typeface="Times New Roman" pitchFamily="18" charset="0"/>
              </a:rPr>
            </a:br>
            <a:r>
              <a:rPr lang="kk-KZ" b="1" dirty="0">
                <a:latin typeface="Times New Roman" pitchFamily="18" charset="0"/>
                <a:cs typeface="Times New Roman" pitchFamily="18" charset="0"/>
              </a:rPr>
              <a:t>БИОЛОГИЯ ЖӘНЕ БИОТЕХНОЛОГИЯ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ФАКУЛЬТЕТІ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БИОФИЗИКА,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БИОМЕДИЦИНА ЖӘНЕ НЕЙРОҒЫЛЫМ КАФЕДРАСЫ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33768" y="2705315"/>
            <a:ext cx="77606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№1</a:t>
            </a:r>
            <a: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73455" y="4198404"/>
            <a:ext cx="104814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: Патологиялық жағдайдағы ағзаның иммундық жағдайды бағалау әдістері</a:t>
            </a:r>
            <a:endParaRPr lang="ru-RU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065827" y="5423647"/>
            <a:ext cx="34456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Дәріскер: Атанбаева Г.К.</a:t>
            </a:r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4420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8588" y="555726"/>
            <a:ext cx="93015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Киллер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Т-лимфоциттер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санының өзгеруі 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CD8--)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73457" y="1473958"/>
            <a:ext cx="1038594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Т-лимфоциттердің 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19-37 %,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лимфоциттердің 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саны 450-850 в 1 мл.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Т-киллерлердің 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жоғарылауы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инфекция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цитотоксикалық жасушалардың ұлғаюы болатын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Ұқсас өзгерістер ісіктің өсуімен, вакцинациядан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кезеңде, аллографиямен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байқалады.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Т-киллерлердің 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төмендеуі аутоиммунды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аллергиялық ауруларда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Инфекциялық және ісік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патологиясында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лимфоциттерінің патологиялық фокусқа көшуі байқалуы мүмкін екенін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перифериялық қанда т-киллерлердің 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төмендеуі байқалуы мүмкін.Т-өлтірушілердің 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жоғарылауы лимфоцитозға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 және Т-жасушаларының 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көбейту арқылы.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Т-киллерлердің 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көбейту инфекциялық, вакциналық, ісік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трансплантациялық антигендерге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тән цитотоксикалық жасушалардың 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артуына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Т-киллерлердің 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төмендеуі аутоиммунды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аллергиялық ауруларда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 инфекциялық және ісік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ауруларында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(көші-қон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цитотоксикалық-лимфоциттер патологиялық ошаққа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анықталады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41539" y="446543"/>
            <a:ext cx="42144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Фагоцитозды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9809" y="1241946"/>
            <a:ext cx="1050877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Фагоцитоз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тануға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сіңіруге және қабылдауға бағытталған жасушалық реакциялар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кешені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денеден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0,5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мкм-ден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корпускулалық бөлшектерді жою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Фагоцитоздың әр кезеңін бағалау фагоцитарлық процестің тұқым қуалайтын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жүре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болған ақауларынан туындайтын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бұзылуларды анықтауда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маңызға 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Фагоцитоздың барлық кезеңдерін, сондай-ақ цитокиндерді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жөн, фагоцитарлық жасушалардың функционалдық белсенділігіне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әсер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Химотаксис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сатысын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үшін фагоциттердің бетіндегі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рецепторлардың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химокиндерге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il8,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комплементтің кейбір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компоненттері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экспрессиясы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Фагоциттердің жабысқақ қасиеттерін анықтау үшін олардың бетіндегі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адгезия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моноклоналды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антиденелер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арқылы анықтау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Көбінесе келесі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анықталады: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cd18, CD11a, CD11b, cd11c, cd62l, cd62e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ағындық цитометрия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әдісімен.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Фагоцитарлы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жабысқақ қасиеттерінің бұзылуы олардың патогендік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агенттің ену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аймағына қоныс аудара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әкеледі.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Мұндай бұзылулардың салдары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іріңді қайталанатын инфекциялардың 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Сіңіру кезеңін бағалаудың дәстүрлі әдістеріне боялған санау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жатадынейтрофилдер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моноциттер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ұстаған бөлшектердің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саны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фагоцитарлық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индекс)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ұстаған бөлшектердің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саны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фагоцитарлық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сан).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Мұндай препараттарды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талдауды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жарық және флуоресцентті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микроскоптардың көмегімен жасауға болады.Фагоцитоздың объектісі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әртүрлі бактериялар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ашытқылар, қарапайымдылар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синтетикалық бөлшектер қолданылады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15153" y="362635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2-деңгейдегі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иммунодиагностикалық әдістер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4274" y="1201002"/>
            <a:ext cx="1082267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Т-лимфоциттердің субпопуляцияларының 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саны: Тһ1түрі,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түрі, Тһ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иммуногенез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иммунопоэздің әртүрлі кезеңдеріндегі иммундық жүйе жасушаларының фенотиптік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сипаттамалары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Мұндай зерттеулер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 маңызды, 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лейкемия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басқа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онкологиялық аурулардың диагностикасы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иммунокомпетентті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беттердегі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активациялық маркерлердің экспрессиясы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Мұндай маркерлерге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мыналар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CD25, CD69, CD71, HLA-DR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б.;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лимфоциттерінің пролиферативті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қабілетін бағалау әр түрлі стимуляторлар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лимфоциттердің апоптозының көрсеткіштері;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типті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өндіретін цитокиндердің концентрациясын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ИФНгамма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ИЛ-2, ИЛ-4, ИЛ-5);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гранзимдер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перфорин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өндіру қабілетін анықтай 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өлтіруші лимфоциттердің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т-өлтірушілер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NK-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кластары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IgG1, IgG2, IgG3, IgG4, IgAl,IgA2,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сарысуындағы және әртүрлі 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сұйықтықтарындағы ең типтік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цитокиндер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фагоцитоздың және фагоциттердің рецепторлық аппаратының әртүрлі кезеңдері;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 көрсеткіштер.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9366" y="280748"/>
            <a:ext cx="94306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Иммундық жүйені зерттеу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үшін әртүрлі биологиялықматериалдар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9558" y="1487605"/>
            <a:ext cx="110273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толық перифериялық қан (әдетте веноздық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көп таралған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материал;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сарысуы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босатылған сұйық қан фракциясы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фибриноген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плазмасы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құрамында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фибриноген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сұйық қан фракциясы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фибрин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тромбтарын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түзуге қабілетті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қанның жасушалық элементтері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жұлын сұйықтығы;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синовиальды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сұйықтық;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бронхоальвеолярлы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сұйықтық;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жыныс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мүшелерінің шырышты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секрецияларының бөлінуі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мойны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каналынан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қынаптан,тұқымдық сұйықтық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мұрыннан алынған материалдар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кеуекті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материалдарға шайылу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адсорбция);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зәр;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лакримальды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сұйықтық, тіс-қызыл иек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сұйықтығы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б.;</a:t>
            </a:r>
          </a:p>
          <a:p>
            <a:pPr marL="342900" indent="-342900" algn="just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vitro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өсірілген жасушалардан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супернатант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тіндердің гомогенаттары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(биопсия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post mortem);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цитоплазмалық және ядролық компоненттері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0" y="376283"/>
            <a:ext cx="85571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Иммундық жүйенің функцияларын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бағалаудың патогенетикалық принципі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6938" y="1677875"/>
            <a:ext cx="520889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Иммунограммаларды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көбінесе 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түсіндірудің патогенетикалық принципіне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жүгінеді.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патогенетикалық деңгейді анықтауға мүмкіндік беретін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жауаптың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кезеңдерін зертханалық бағалауға 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жүйедегі ақаулар.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мақсатта дамудың әртүрлі кезеңдерін сипаттайтын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көрсеткіштер бағаланады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ішінде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тану,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пролиферация, дифференциация,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эффекторлық механизмдер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жадтың қалыптасуы, реттеу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жәнеапоптоз.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процестің патогенетикалық механизмдерін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үшін әр түрлі сынақтар ұсынылады, олардың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үнемі өсіп отырады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ИММУНОЛОГ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6625" y="1765679"/>
            <a:ext cx="5156552" cy="40209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9074" y="651261"/>
            <a:ext cx="1018123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Тану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үшін келесі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сынақтар ұсынылады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лимфоциттердің макрофагтармен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өзара әрекеттесуі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vitro;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MNS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молекулаларының экспрессиясын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анықтау (антигеннің тұсаукесері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Т-жасушаларының цитокиндердің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ИФН-гамма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ил-4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түзілуін бағалауы;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рекомбинантты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молекулалық кешендерді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қолдана 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және/немесе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CD8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Лимфоциттердің активтенуін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үшін: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лимфоциттердің және иммундық жүйенің басқа жасушаларының белсендіру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маркерлерінің экспрессиясы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CD25, CD69, CD71, HLA-DR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лимфоциттердің жасушаішілік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сигналдық молекулалары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соның ішінде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иондарының жасушаішілік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қабынуға қарсы цитокиндердің деңгейі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TNF-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альфа. ИЛ-1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ИЛ-6, ИЛ-8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ақан сарысуы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басқа 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сұйықтықтары;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лимфоциттердің активтенуі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пролиферацияға дейін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бітеліп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қалса, онда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апоптозға ұшырап, өледі.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лимфоциттердің мұндай жаппай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өлімі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апоптоз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құбылысының негізінде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құбылысадамның көптеген ауруларының, соның ішінде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инфекцияның патогенезінде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үлкен рөл атқарады.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Парадоксальды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 туындайды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жасушалардың айқын активтенуіжүйелер иммун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тапшылығының дамуына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әкеледі.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6727" y="473841"/>
            <a:ext cx="1130034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Иммунокомпетентті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пролиферативті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белсенділігін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анықтау сынақтары қолданылады: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лимфоциттерінің әртүрлі реакцияларға 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пролиферацияны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күшейту қабілетістимуляция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митогендер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Иммунокомпетентті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жасушалардың эффекторлық функцияларын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бағалаукелесі сынақтарды қолдану: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жасушалық цитоуыттылықты бағалау (т-өлтірушілер.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NK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б.);</a:t>
            </a:r>
          </a:p>
          <a:p>
            <a:pPr marL="342900" indent="-342900" algn="just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vitro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В-лимфоциттер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түзілуі;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жүйенің жасушаларының цитокиндердің түзілуі және оларға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vitro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беруі.Цитотоксикалық сынақтар т-өлтірушілердің,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NK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жасушаларының, макрофагтардың тиісті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vitro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мақсатты жасушаларды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өлтіру қабілетін қоршау үшін жүргізіледі.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түзетін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синтезін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vitro,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 Сарысуда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лимфоциттердің функционалдық белсенділігін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бағалаудың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Қазіргі уақытта иммунорегуляторлық сілтемені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бағалауға үлкен мән беріледі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Реттеуші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жасушаларының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саны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функцияларын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әдістері әлі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 уақытты қажет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етеді,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кейбіреулері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иммунология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тәжірибесінде қолданылады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342900" indent="-3429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 жетімді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анықтау әдістері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CD8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лимфоциттерінің арақатынасы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сарысудағы про-және қабынуға қарсы цитокиндердің арақатынасы және әртүрлідене сұйықтықтары;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3415" y="812000"/>
            <a:ext cx="64371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Қазіргі уақытта иммундық жүйені бағалаудың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этиологиялық принципі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практикалық медицинада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қолданылады, зерттеудің белгілі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әдістерін таңдаудан тұрады, Бұл иммунопатологияның этиологиялық факторына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сүйене отырып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осы патология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барынша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ақпарат алуға мүмкіндік береді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вирустық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инфекция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иммундық күйді бағалайтын барлық сынақтарды қою қажет емес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Бұл жағдайда жеткілікті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ақпарат беріледі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интерферон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жүйесін бағалау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 algn="just"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цитотоксикалық жасушаларды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NK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өлтірушілер және 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б.)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оның ішінде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олардың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саны 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функционалдық белсенділігін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 algn="just"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вирусқа қарсы қорғаныста маңызды рөл атқаратын цитокиндерді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анықтау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(Альфа,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ИФН-гамма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ИЛ-12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т.б.).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Picture 2" descr="Аптека №84. Доставка лекарств на дом и в офи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75493" y="1269241"/>
            <a:ext cx="3810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93644" y="494269"/>
            <a:ext cx="5213750" cy="8140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k-KZ" alt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kk-KZ" alt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</a:t>
            </a:r>
            <a:r>
              <a:rPr lang="kk-KZ" alt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>
            <p:ph idx="1"/>
          </p:nvPr>
        </p:nvSpPr>
        <p:spPr>
          <a:xfrm>
            <a:off x="2278276" y="2302178"/>
            <a:ext cx="7878978" cy="2978275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kk-KZ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І.Кіріспе</a:t>
            </a:r>
          </a:p>
          <a:p>
            <a:pPr algn="ctr" eaLnBrk="1" hangingPunct="1">
              <a:buFontTx/>
              <a:buNone/>
            </a:pPr>
            <a:r>
              <a:rPr lang="kk-KZ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ІІ.Негізгі бөлім</a:t>
            </a:r>
            <a:endParaRPr lang="en-US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kk-KZ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2.1. </a:t>
            </a:r>
            <a:r>
              <a:rPr lang="kk-KZ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Иммундық статус</a:t>
            </a:r>
            <a:r>
              <a:rPr lang="kk-KZ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 жалпы түсінік</a:t>
            </a:r>
            <a:endParaRPr lang="kk-KZ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</a:t>
            </a:r>
            <a:r>
              <a:rPr lang="kk-KZ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 2 деңгейдегі иммунодиагностикалық әдістер</a:t>
            </a:r>
          </a:p>
          <a:p>
            <a:pPr algn="ctr" eaLnBrk="1" hangingPunct="1"/>
            <a:r>
              <a:rPr lang="kk-KZ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2.3</a:t>
            </a:r>
            <a:r>
              <a:rPr lang="kk-KZ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Иммундық жүйенің функцияларын бағалау</a:t>
            </a:r>
            <a:endParaRPr lang="kk-KZ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kk-KZ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ІІІ</a:t>
            </a:r>
            <a:r>
              <a:rPr lang="kk-KZ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Қорытынды</a:t>
            </a:r>
          </a:p>
        </p:txBody>
      </p:sp>
    </p:spTree>
    <p:extLst>
      <p:ext uri="{BB962C8B-B14F-4D97-AF65-F5344CB8AC3E}">
        <p14:creationId xmlns:p14="http://schemas.microsoft.com/office/powerpoint/2010/main" val="2886358"/>
      </p:ext>
    </p:extLst>
  </p:cSld>
  <p:clrMapOvr>
    <a:masterClrMapping/>
  </p:clrMapOvr>
  <p:transition spd="med" advTm="67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417506" y="432894"/>
            <a:ext cx="35289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Иммундық статус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1570" y="1173708"/>
            <a:ext cx="1056336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Қазіргі иммунологияның басты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міндеттерінің бірі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–иммундық жүйенің қалыпты және 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ауруларында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 істеуін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мәселенің күрделілігі иммундық жүйенің күрделі, көп компонентті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ұйымдастырылуына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жүйе, оның жасушалық және молекулалық деңгейдегі құрылымдарының әртүрлілігі, тәуелділігі жүйке, эндокриндік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айналымы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басқа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көптеген 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жүйелерінің реттеуші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сигналдарынан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 бағалау қажеттілігі қазіргі шындық.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Өкінішке орай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қазіргі уақытта иммундық жүйені тұтастай бағалау үшін бірыңғай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табылған жоқ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 бағалаудың заманауи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көзқарасы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ғасырдың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70-ші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жылдарының басынан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қалыптаса бастады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жүйеде жасушалық және гуморальдық байланыстар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екендігі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иммундық жүйесі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мұндай идеяның негіздері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бастапқы иммун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тапшылығы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ілімге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негізделді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Бастапқы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иммунитет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тапшылығы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генетикалық анықталған аурулар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себебі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науқаста иммундық жүйенің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компоненттері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дамымайды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Зертханалық талдаулардағы өзгерістерді бағалай 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аурудың клиникалық көрінісімен салыстыра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жүйенің бұзылған буындарының қызметі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қорытынды жасалды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Болашақта жасушалық, молекулалық және иммундық жүйе параметрлерінің сандық және сапалық сипаттамаларын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үшін сынақтар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Бүгінгі таңда иммунологияда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зертханалық зерттеулерге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ең алдымен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статусқа үлкен мән беріледі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233" y="1007113"/>
            <a:ext cx="572751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Иммундық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статус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сандық және функционалдық көрсеткіштер кешені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стандартты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қабылданған сынақтар арқылы анықталған иммундық жүйенің нақты күйін көрсетеді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қатар, "иммунодиагностика"ұғымы ерекшеленеді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Иммунодиагностика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зертханалық және клиникалық зерттеулер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иммундық жүйеде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бұзылуларды анықтауға көмектеседі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buAutoNum type="arabicParenR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жүйенің үйлесімді жұмыс істеу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жүйесіндегі бұзылған буынды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arenR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аурудың этиологиясына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патогенезіне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болжамына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arenR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иммунокоррекция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құралын таңдау;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arenR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жүргізілетін иммунокорригациялық терапияның тиімділігін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бағалауды жүргізуге міндетті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Иммунный статус | Медицинский комплек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6585" y="1705968"/>
            <a:ext cx="4691749" cy="31662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1698" y="528430"/>
            <a:ext cx="85116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1-деңгейдегі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иммунодиагностикалық әдістер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73959" y="1596789"/>
            <a:ext cx="914399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1-деңгейдегі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иммунодиагностикалық әдістер анықтауды қамтиды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buAutoNum type="arabicParenR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лейкоциттер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лимфоциттердің салыстырмалы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абсолютті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перифериялық қан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қабылданған клиникалық қан анализі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indent="-342900" algn="just">
              <a:buAutoNum type="arabicParenR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CD3 -, CD-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қарсы моноклоналды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антиденелерді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пайдаланатын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Т-және В-лимфоциттердің,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NK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жасушаларының салыстырмалы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абсолютті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саны.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Сәйкесінше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19 -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CD 20 -, CD72)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cd16 - cd56-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маркерлер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AutoNum type="arabicParenR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Т-лимфоциттердің субпопуляциясы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т-көмекші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CD3, CD4)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т-өлтіруші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CD3, CD8)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олардыңқатынастар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CD4 / CD8);</a:t>
            </a: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arenR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класты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сарысулық иммуноглобулиндердің концентрациясы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;</a:t>
            </a: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arenR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лейкоциттердің фагоцитарлық белсенділігі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оттегінің белсенді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түрлерін өндіру;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комплемент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белсенділігі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AutoNum type="arabicParenR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басқа көрсеткіштерді талдауға болады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цитокиндер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8614" y="1310184"/>
            <a:ext cx="1104103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Лейкоциттер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санының жоғарылауы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жедел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инфекциялық процесте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қабынуда, лейкемияда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Лейкоциттер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санының төмендеуі иммундық тапшылықтың зертханалық критерийі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көбінесе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жедел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инфекция,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антибиотиктермен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интерферондармен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емдеу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нәтижесінде пайда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өтпелі (уақытша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қандағы лейкоциттердің абсолютті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қалыпты құрайды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4.0-9.0x103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1 мл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54547" y="473837"/>
            <a:ext cx="58597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Лейкоциттер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санының өзгеруі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Лейкоциты в крови: норма у мужчин и женщин, что значат, количество у  взрослых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67786" y="3838385"/>
            <a:ext cx="3294558" cy="21963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500" y="310067"/>
            <a:ext cx="1104103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әдетте лимфоциттердің 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саны: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19-37%,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лимфоциттердің 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саны 1.2-2. 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мл-де.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Лимфопения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лимфоциттердің 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азаюы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лейкоциттердің бөлігі болғандықтан, 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лимфопения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лейкоциттердің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ұлғаюымен өтеледі,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лимфопения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лейкопенияның салдары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Қалыпты жағдайда лейкоциттер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лимфопения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Тұрақты лимфопенияның себептері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созылмалы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инфекциялық, негізінен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вирустық аурулар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(оның ішіндеАИТВ-инфекциясы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химиотерапиядан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рентген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сәулесінен кейінгі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антибиотиктермен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ұзақ емдеуден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сүйек кемігінің аплазиясы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созылмалы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стресстің жағдайы;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нашақорлық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алкоголизм.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Лимфопения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тапшылығы жағдайына тән белгілердің бірі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Лимфоцитоз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лимфоциттердің 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жоғарылауы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Лейкоциттердің қалыпты санында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сәйкес келедіабсолютті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Лимфоцитоздың себептері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бактериялардан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қарапайымдылардан туындаған созылмалы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инфекциялық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процесс;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аутоиммунды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аллергиялық аурулар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лимфопролиферативті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41909" y="446543"/>
            <a:ext cx="76553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Т-лимфоциттер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санының өзгеруі 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CD3-)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46913" y="1296536"/>
            <a:ext cx="852985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Т-лимфоциттердің салыстырмалы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қалыпты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55-80%,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лимфоциттердің абсолютті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саны 950-1800 в 1 мл.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жасушаларының салыстырмалы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төмендеуі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жоғарылауы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жасушаларының салыстырмалы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санының жоғарылауы күрт поляризацияланған кезде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байқалады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Tx1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вирустық антигенге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иммундық жауап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түрі.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жасушаларының салыстырмалы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санының төмендеуі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иммунитет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тапшылығы жағдайында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да, Тх2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типті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реакцияда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лимфоциттерінің үлесінің күрт өсуімен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жасушаларының абсолютті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санының жоғарылауы лимфоцитозға байланысты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мүмкін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егерТ-лимфоциттердің қалыпты салыстырмалы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саны),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сондай-ақ салыстырмалы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күрт поляризацияланған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реакциясындағы Т-лимфоциттердің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саны.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Абсолютті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санның төмендеуі Т-жасушалары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лимфопениядан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қатар, егер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жасушалық иммун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тапшылығы болса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туындауы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4075" y="623964"/>
            <a:ext cx="92518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Хелпер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Т-лимфоциттер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санының өзгеруі 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CD4--)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78423" y="1460310"/>
            <a:ext cx="926683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Т-лимфоциттердің салыстырмалы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қалыпты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31-51%,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лимфоциттердің абсолютті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саны 570-1100 в 1 мл. 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көмекшілерінің салыстырмалы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санының артуы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иммундық жауаптың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Тх2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түрінде байқалуы мүмкін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Патологиялық жағдайлардың ішінде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мұндай бұзылулар аллергиялық және аутоиммунды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аурулардың өршуінен байқалады.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көмекшілерінің салыстырмалы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санының төмендеуі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жасушаларының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иммунитет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тапшылығының белгілерінің бірі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соның ішінде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АИТВ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инфекциясы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көмекшілерінің санының артуы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абсолютті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лимфоцитоз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Т-лимфоциттер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популяциясындағы жасушалардың үлкен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саны; 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иммундық жауаптың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Тх2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типіндегі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көмекші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санының көбеюі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аллергиялық 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сирек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аутоиммунды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ауруға шалдығу.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Т-көмекшілерінің абсолютті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санының төмендеуі Т-жасушалық иммун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тапшылығымен бірге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жүреді.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АИТВ-инфекциясының әр кезеңін сипаттайтын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көмекшілерінің белгілі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төмендетілген абсолютті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саны.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5645</TotalTime>
  <Words>370</Words>
  <Application>Microsoft Office PowerPoint</Application>
  <PresentationFormat>Широкоэкранный</PresentationFormat>
  <Paragraphs>129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Calibri</vt:lpstr>
      <vt:lpstr>Georgia</vt:lpstr>
      <vt:lpstr>Times New Roman</vt:lpstr>
      <vt:lpstr>Wingdings</vt:lpstr>
      <vt:lpstr>Wingdings 2</vt:lpstr>
      <vt:lpstr>Официальная</vt:lpstr>
      <vt:lpstr>Презентация PowerPoint</vt:lpstr>
      <vt:lpstr>    Жоспар: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Rano Billayeva</dc:creator>
  <cp:lastModifiedBy>Атанбаева Гулшат</cp:lastModifiedBy>
  <cp:revision>329</cp:revision>
  <dcterms:created xsi:type="dcterms:W3CDTF">2021-04-23T07:01:09Z</dcterms:created>
  <dcterms:modified xsi:type="dcterms:W3CDTF">2024-02-21T06:50:45Z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6543741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S9.1.4</vt:lpwstr>
  </property>
</Properties>
</file>